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AFC9B717-15A6-467D-B1B2-9D6135CDCB95}">
          <p14:sldIdLst>
            <p14:sldId id="256"/>
            <p14:sldId id="257"/>
            <p14:sldId id="258"/>
            <p14:sldId id="259"/>
            <p14:sldId id="260"/>
            <p14:sldId id="261"/>
            <p14:sldId id="262"/>
            <p14:sldId id="263"/>
            <p14:sldId id="264"/>
            <p14:sldId id="2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677" autoAdjust="0"/>
    <p:restoredTop sz="84342" autoAdjust="0"/>
  </p:normalViewPr>
  <p:slideViewPr>
    <p:cSldViewPr>
      <p:cViewPr>
        <p:scale>
          <a:sx n="100" d="100"/>
          <a:sy n="100" d="100"/>
        </p:scale>
        <p:origin x="234" y="7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792F69-386B-4D6B-8E46-9B9BEEB45C39}" type="datetimeFigureOut">
              <a:rPr lang="en-US" smtClean="0"/>
              <a:t>11/24/2019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EF2FB85-8D97-4572-B1FC-CD68526257F8}" type="slidenum">
              <a:rPr lang="en-US" smtClean="0"/>
              <a:t>‹#›</a:t>
            </a:fld>
            <a:endParaRPr lang="en-US"/>
          </a:p>
        </p:txBody>
      </p:sp>
    </p:spTree>
    <p:extLst>
      <p:ext uri="{BB962C8B-B14F-4D97-AF65-F5344CB8AC3E}">
        <p14:creationId xmlns:p14="http://schemas.microsoft.com/office/powerpoint/2010/main" val="1282294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talking about the introduction part of our research and a description of </a:t>
            </a:r>
            <a:r>
              <a:rPr lang="en-US" dirty="0" smtClean="0"/>
              <a:t>Quality School-Agee Environments</a:t>
            </a:r>
            <a:endParaRPr lang="en-US" baseline="0" dirty="0" smtClean="0"/>
          </a:p>
          <a:p>
            <a:r>
              <a:rPr lang="en-US" sz="1200" dirty="0" smtClean="0">
                <a:latin typeface="Times New Roman" pitchFamily="18" charset="0"/>
                <a:cs typeface="Times New Roman" pitchFamily="18" charset="0"/>
              </a:rPr>
              <a:t>  </a:t>
            </a:r>
          </a:p>
          <a:p>
            <a:r>
              <a:rPr lang="en-US" sz="1200" dirty="0" smtClean="0">
                <a:latin typeface="Times New Roman" pitchFamily="18" charset="0"/>
                <a:cs typeface="Times New Roman" pitchFamily="18" charset="0"/>
              </a:rPr>
              <a:t>School-age is the age through which children prepare to start attending school. </a:t>
            </a:r>
          </a:p>
          <a:p>
            <a:r>
              <a:rPr lang="en-US" sz="1200" dirty="0" smtClean="0">
                <a:latin typeface="Times New Roman" pitchFamily="18" charset="0"/>
                <a:cs typeface="Times New Roman" pitchFamily="18" charset="0"/>
              </a:rPr>
              <a:t>School-age children deserve quality environments that enhance their development.</a:t>
            </a:r>
          </a:p>
          <a:p>
            <a:r>
              <a:rPr lang="en-US" sz="1200" dirty="0" smtClean="0">
                <a:latin typeface="Times New Roman" pitchFamily="18" charset="0"/>
                <a:cs typeface="Times New Roman" pitchFamily="18" charset="0"/>
              </a:rPr>
              <a:t> School-age environments are defined as environments that contain context and spaces in which children learn and grow.</a:t>
            </a:r>
          </a:p>
          <a:p>
            <a:r>
              <a:rPr lang="en-US" sz="1200" dirty="0" smtClean="0">
                <a:latin typeface="Times New Roman" pitchFamily="18" charset="0"/>
                <a:cs typeface="Times New Roman" pitchFamily="18" charset="0"/>
              </a:rPr>
              <a:t> Watching school-age children grow and develop is the most important period in a child's life</a:t>
            </a:r>
          </a:p>
          <a:p>
            <a:r>
              <a:rPr lang="en-US" sz="1200" dirty="0" smtClean="0"/>
              <a:t> Good environments include classrooms, dining rooms, playgrounds, spaces for caregiving, and an outdoor environment</a:t>
            </a:r>
          </a:p>
          <a:p>
            <a:r>
              <a:rPr lang="en-US" sz="1200" dirty="0" smtClean="0"/>
              <a:t>To create good environments for our children, various aspects should be considered. Parents, educators, and school directors play a big role in ensuring that a child's environment provides the best, and it is of good standards</a:t>
            </a: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2</a:t>
            </a:fld>
            <a:endParaRPr lang="en-US"/>
          </a:p>
        </p:txBody>
      </p:sp>
    </p:spTree>
    <p:extLst>
      <p:ext uri="{BB962C8B-B14F-4D97-AF65-F5344CB8AC3E}">
        <p14:creationId xmlns:p14="http://schemas.microsoft.com/office/powerpoint/2010/main" val="1143249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slides describes the literature</a:t>
            </a:r>
            <a:r>
              <a:rPr lang="en-US" sz="1200" kern="1200" baseline="0" dirty="0" smtClean="0">
                <a:solidFill>
                  <a:schemeClr val="tx1"/>
                </a:solidFill>
                <a:effectLst/>
                <a:latin typeface="+mn-lt"/>
                <a:ea typeface="+mn-ea"/>
                <a:cs typeface="+mn-cs"/>
              </a:rPr>
              <a:t> review of the </a:t>
            </a:r>
            <a:r>
              <a:rPr lang="en-US" sz="1200" kern="1200" baseline="0" dirty="0" err="1" smtClean="0">
                <a:solidFill>
                  <a:schemeClr val="tx1"/>
                </a:solidFill>
                <a:effectLst/>
                <a:latin typeface="+mn-lt"/>
                <a:ea typeface="+mn-ea"/>
                <a:cs typeface="+mn-cs"/>
              </a:rPr>
              <a:t>reseaqrch</a:t>
            </a:r>
            <a:r>
              <a:rPr lang="en-US" sz="1200" kern="1200" baseline="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School-age environments are comprised of various components. These include a physical environment, temporal environment, and social environment (“IRIS | Early Childhood Environments,”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 physical environment is comprised of the design of the environment and its components, such as materials, furniture, decorations, and physical space. A temporal environment is composed of activities that are carried out during the day, such as sleep, learn and play while a social environment comprises of the social interactions between the teacher, children themselves, and the family members (“IRIS | Early Childhood Environments,”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 good environment for the school-age ensures that the three components are incorporated.</a:t>
            </a:r>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3</a:t>
            </a:fld>
            <a:endParaRPr lang="en-US"/>
          </a:p>
        </p:txBody>
      </p:sp>
    </p:spTree>
    <p:extLst>
      <p:ext uri="{BB962C8B-B14F-4D97-AF65-F5344CB8AC3E}">
        <p14:creationId xmlns:p14="http://schemas.microsoft.com/office/powerpoint/2010/main" val="365658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This</a:t>
            </a:r>
            <a:r>
              <a:rPr lang="en-US" b="0" baseline="0" dirty="0" smtClean="0"/>
              <a:t> slides argues about </a:t>
            </a:r>
            <a:r>
              <a:rPr lang="en-US" sz="1200" b="0" dirty="0" smtClean="0">
                <a:latin typeface="Times New Roman" pitchFamily="18" charset="0"/>
                <a:cs typeface="Times New Roman" pitchFamily="18" charset="0"/>
              </a:rPr>
              <a:t>Challenges to Quality Environments for the School-Aged</a:t>
            </a:r>
            <a:br>
              <a:rPr lang="en-US" sz="1200" b="0" dirty="0" smtClean="0">
                <a:latin typeface="Times New Roman" pitchFamily="18" charset="0"/>
                <a:cs typeface="Times New Roman" pitchFamily="18" charset="0"/>
              </a:rPr>
            </a:br>
            <a:endParaRPr lang="en-US" b="0" baseline="0" dirty="0" smtClean="0"/>
          </a:p>
          <a:p>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The provision of quality environments for the school-aged is still a challenge for most people. Parents, educators, and school directors play the biggest role in providing quality environments for their children. There various challenges that exist to the provision of quality environments for school-aged children. The first challenge to quality environments for school-aged children is the size of the classrooms. In most cases, most classes are usually overcrowded, and space is generally limited to cater to each Childs' space needs.</a:t>
            </a:r>
          </a:p>
          <a:p>
            <a:endParaRPr lang="en-US" b="0" dirty="0"/>
          </a:p>
        </p:txBody>
      </p:sp>
      <p:sp>
        <p:nvSpPr>
          <p:cNvPr id="4" name="Slide Number Placeholder 3"/>
          <p:cNvSpPr>
            <a:spLocks noGrp="1"/>
          </p:cNvSpPr>
          <p:nvPr>
            <p:ph type="sldNum" sz="quarter" idx="10"/>
          </p:nvPr>
        </p:nvSpPr>
        <p:spPr/>
        <p:txBody>
          <a:bodyPr/>
          <a:lstStyle/>
          <a:p>
            <a:fld id="{4EF2FB85-8D97-4572-B1FC-CD68526257F8}" type="slidenum">
              <a:rPr lang="en-US" smtClean="0"/>
              <a:t>4</a:t>
            </a:fld>
            <a:endParaRPr lang="en-US"/>
          </a:p>
        </p:txBody>
      </p:sp>
    </p:spTree>
    <p:extLst>
      <p:ext uri="{BB962C8B-B14F-4D97-AF65-F5344CB8AC3E}">
        <p14:creationId xmlns:p14="http://schemas.microsoft.com/office/powerpoint/2010/main" val="3570150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Environmental factors are features that are external to a person. </a:t>
            </a:r>
          </a:p>
          <a:p>
            <a:r>
              <a:rPr lang="en-US" sz="1200" dirty="0" smtClean="0"/>
              <a:t>Various environmental factors affect school-age children. During the early stages of development, children require caregivers, and they are, therefore, the immediate environment for the children. </a:t>
            </a:r>
          </a:p>
          <a:p>
            <a:r>
              <a:rPr lang="en-US" sz="1200" dirty="0" smtClean="0"/>
              <a:t>The second environmental factor that can meet the needs of school-age children is the type of housing in which children live, both at school and home.</a:t>
            </a:r>
          </a:p>
          <a:p>
            <a:r>
              <a:rPr lang="en-US" sz="1200" dirty="0" smtClean="0"/>
              <a:t> Children will develop well where there is enough space to play and interact with other objects.</a:t>
            </a:r>
          </a:p>
          <a:p>
            <a:r>
              <a:rPr lang="en-US" sz="1200" dirty="0" smtClean="0"/>
              <a:t> Both classrooms and homes should not be overcrowded. Indoor environments should be free from contaminations, such as air pollution.  </a:t>
            </a:r>
          </a:p>
          <a:p>
            <a:r>
              <a:rPr lang="en-US" sz="1200" dirty="0" smtClean="0"/>
              <a:t>Thirdly, a parent's income is an important environmental factor that plays a vital role in the provision of a quality environment for the children. </a:t>
            </a:r>
          </a:p>
          <a:p>
            <a:r>
              <a:rPr lang="en-US" sz="1200" dirty="0" smtClean="0"/>
              <a:t>The income of the parent relates to their employment (Magnuson &amp; Schindler, 2019)</a:t>
            </a:r>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5</a:t>
            </a:fld>
            <a:endParaRPr lang="en-US"/>
          </a:p>
        </p:txBody>
      </p:sp>
    </p:spTree>
    <p:extLst>
      <p:ext uri="{BB962C8B-B14F-4D97-AF65-F5344CB8AC3E}">
        <p14:creationId xmlns:p14="http://schemas.microsoft.com/office/powerpoint/2010/main" val="741889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Views from the educators and those of the literature review are similar. There are no differences noted in the views of the educators and literature review. </a:t>
            </a:r>
          </a:p>
          <a:p>
            <a:r>
              <a:rPr lang="en-US" sz="1200" dirty="0" smtClean="0">
                <a:latin typeface="Times New Roman" pitchFamily="18" charset="0"/>
                <a:cs typeface="Times New Roman" pitchFamily="18" charset="0"/>
              </a:rPr>
              <a:t>Educators agree with the literature review that the environment is of great importance to the development of children.</a:t>
            </a:r>
          </a:p>
          <a:p>
            <a:r>
              <a:rPr lang="en-US" sz="1200" dirty="0" smtClean="0">
                <a:latin typeface="Times New Roman" pitchFamily="18" charset="0"/>
                <a:cs typeface="Times New Roman" pitchFamily="18" charset="0"/>
              </a:rPr>
              <a:t> A good environment contributes positively to physical, emotional, psychological, and cognitive development. </a:t>
            </a:r>
          </a:p>
          <a:p>
            <a:r>
              <a:rPr lang="en-US" sz="1200" dirty="0" smtClean="0">
                <a:latin typeface="Times New Roman" pitchFamily="18" charset="0"/>
                <a:cs typeface="Times New Roman" pitchFamily="18" charset="0"/>
              </a:rPr>
              <a:t>Secondly, educators agree with the literature review that it is not the only classroom that leads to a positive environment but the association of other factors such as outdoor environment, educators themselves, and materials for play. </a:t>
            </a:r>
          </a:p>
          <a:p>
            <a:r>
              <a:rPr lang="en-US" sz="1200" dirty="0" smtClean="0">
                <a:latin typeface="Times New Roman" pitchFamily="18" charset="0"/>
                <a:cs typeface="Times New Roman" pitchFamily="18" charset="0"/>
              </a:rPr>
              <a:t>Thirdly, educators agree with the literature review that it is the collaboration of the parents, caregivers, and educators that will lead to the creation of quality environments. Educators concur with the literature review that increasing the educator-child ratio will help improve the outcomes of quality environments for the school age. </a:t>
            </a: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EF2FB85-8D97-4572-B1FC-CD68526257F8}" type="slidenum">
              <a:rPr lang="en-US" smtClean="0"/>
              <a:t>6</a:t>
            </a:fld>
            <a:endParaRPr lang="en-US"/>
          </a:p>
        </p:txBody>
      </p:sp>
    </p:spTree>
    <p:extLst>
      <p:ext uri="{BB962C8B-B14F-4D97-AF65-F5344CB8AC3E}">
        <p14:creationId xmlns:p14="http://schemas.microsoft.com/office/powerpoint/2010/main" val="3840892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Despite the challenges that hinder the provision of quality environments, there is a vast of supports and changes that can be made to improve the quality of environments for the school-age children. </a:t>
            </a:r>
          </a:p>
          <a:p>
            <a:r>
              <a:rPr lang="en-US" sz="1200" dirty="0" smtClean="0">
                <a:latin typeface="Times New Roman" pitchFamily="18" charset="0"/>
                <a:cs typeface="Times New Roman" pitchFamily="18" charset="0"/>
              </a:rPr>
              <a:t>First, the childcare directors should ensure that their facilities have enough space to cater for the needs of the children (Workman &amp; </a:t>
            </a:r>
            <a:r>
              <a:rPr lang="en-US" sz="1200" dirty="0" err="1" smtClean="0">
                <a:latin typeface="Times New Roman" pitchFamily="18" charset="0"/>
                <a:cs typeface="Times New Roman" pitchFamily="18" charset="0"/>
              </a:rPr>
              <a:t>Ullrich</a:t>
            </a:r>
            <a:r>
              <a:rPr lang="en-US" sz="1200" dirty="0" smtClean="0">
                <a:latin typeface="Times New Roman" pitchFamily="18" charset="0"/>
                <a:cs typeface="Times New Roman" pitchFamily="18" charset="0"/>
              </a:rPr>
              <a:t>, 2017).</a:t>
            </a:r>
          </a:p>
          <a:p>
            <a:r>
              <a:rPr lang="en-US" sz="1200" dirty="0" smtClean="0">
                <a:latin typeface="Times New Roman" pitchFamily="18" charset="0"/>
                <a:cs typeface="Times New Roman" pitchFamily="18" charset="0"/>
              </a:rPr>
              <a:t>Secondly, the childcare facilities directors need to ensure that the educators hired have enough teaching practice experience (Workman &amp; </a:t>
            </a:r>
            <a:r>
              <a:rPr lang="en-US" sz="1200" dirty="0" err="1" smtClean="0">
                <a:latin typeface="Times New Roman" pitchFamily="18" charset="0"/>
                <a:cs typeface="Times New Roman" pitchFamily="18" charset="0"/>
              </a:rPr>
              <a:t>Ullrich</a:t>
            </a:r>
            <a:r>
              <a:rPr lang="en-US" sz="1200" dirty="0" smtClean="0">
                <a:latin typeface="Times New Roman" pitchFamily="18" charset="0"/>
                <a:cs typeface="Times New Roman" pitchFamily="18" charset="0"/>
              </a:rPr>
              <a:t>, 2017</a:t>
            </a:r>
          </a:p>
          <a:p>
            <a:r>
              <a:rPr lang="en-US" sz="1200" dirty="0" smtClean="0">
                <a:latin typeface="Times New Roman" pitchFamily="18" charset="0"/>
                <a:cs typeface="Times New Roman" pitchFamily="18" charset="0"/>
              </a:rPr>
              <a:t>Thirdly, there should be a regular inspection by licensing bodies to ensure that childcare facilities are providing the best environments for the children (Houston, </a:t>
            </a:r>
            <a:r>
              <a:rPr lang="en-US" sz="1200" dirty="0" err="1" smtClean="0">
                <a:latin typeface="Times New Roman" pitchFamily="18" charset="0"/>
                <a:cs typeface="Times New Roman" pitchFamily="18" charset="0"/>
              </a:rPr>
              <a:t>Ong</a:t>
            </a:r>
            <a:r>
              <a:rPr lang="en-US" sz="1200" dirty="0" smtClean="0">
                <a:latin typeface="Times New Roman" pitchFamily="18" charset="0"/>
                <a:cs typeface="Times New Roman" pitchFamily="18" charset="0"/>
              </a:rPr>
              <a:t>, Wu, &amp; </a:t>
            </a:r>
            <a:r>
              <a:rPr lang="en-US" sz="1200" dirty="0" err="1" smtClean="0">
                <a:latin typeface="Times New Roman" pitchFamily="18" charset="0"/>
                <a:cs typeface="Times New Roman" pitchFamily="18" charset="0"/>
              </a:rPr>
              <a:t>Winer</a:t>
            </a:r>
            <a:r>
              <a:rPr lang="en-US" sz="1200" dirty="0" smtClean="0">
                <a:latin typeface="Times New Roman" pitchFamily="18" charset="0"/>
                <a:cs typeface="Times New Roman" pitchFamily="18" charset="0"/>
              </a:rPr>
              <a:t>, 2006). </a:t>
            </a:r>
          </a:p>
          <a:p>
            <a:r>
              <a:rPr lang="en-US" sz="1200" dirty="0" smtClean="0">
                <a:latin typeface="Times New Roman" pitchFamily="18" charset="0"/>
                <a:cs typeface="Times New Roman" pitchFamily="18" charset="0"/>
              </a:rPr>
              <a:t>Lastly, parents have a responsibility for ensuring improved quality environments for their children.</a:t>
            </a:r>
          </a:p>
          <a:p>
            <a:r>
              <a:rPr lang="en-US" dirty="0" smtClean="0"/>
              <a:t> </a:t>
            </a:r>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7</a:t>
            </a:fld>
            <a:endParaRPr lang="en-US"/>
          </a:p>
        </p:txBody>
      </p:sp>
    </p:spTree>
    <p:extLst>
      <p:ext uri="{BB962C8B-B14F-4D97-AF65-F5344CB8AC3E}">
        <p14:creationId xmlns:p14="http://schemas.microsoft.com/office/powerpoint/2010/main" val="2363580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pitchFamily="34" charset="0"/>
              <a:buChar char="•"/>
            </a:pPr>
            <a:r>
              <a:rPr lang="en-US" sz="1200" dirty="0" smtClean="0">
                <a:latin typeface="Times New Roman" pitchFamily="18" charset="0"/>
                <a:cs typeface="Times New Roman" pitchFamily="18" charset="0"/>
              </a:rPr>
              <a:t>The research aimed to establish the role of quality environments for school-age children. </a:t>
            </a:r>
          </a:p>
          <a:p>
            <a:pPr marL="285750" indent="-285750" algn="l">
              <a:buFont typeface="Arial" pitchFamily="34" charset="0"/>
              <a:buChar char="•"/>
            </a:pPr>
            <a:r>
              <a:rPr lang="en-US" sz="1200" dirty="0" smtClean="0">
                <a:latin typeface="Times New Roman" pitchFamily="18" charset="0"/>
                <a:cs typeface="Times New Roman" pitchFamily="18" charset="0"/>
              </a:rPr>
              <a:t>Various changes that might result in improved quality environments have been discussed. These changes will improve people's perception of providing children with the best environments.</a:t>
            </a:r>
          </a:p>
          <a:p>
            <a:pPr marL="285750" indent="-285750" algn="l">
              <a:buFont typeface="Arial" pitchFamily="34" charset="0"/>
              <a:buChar char="•"/>
            </a:pPr>
            <a:r>
              <a:rPr lang="en-US" sz="1200" dirty="0" smtClean="0">
                <a:latin typeface="Times New Roman" pitchFamily="18" charset="0"/>
                <a:cs typeface="Times New Roman" pitchFamily="18" charset="0"/>
              </a:rPr>
              <a:t> Inspection of environments for the school-age will help school directors to improve on licensed capacities</a:t>
            </a:r>
          </a:p>
          <a:p>
            <a:pPr marL="285750" indent="-285750" algn="l">
              <a:buFont typeface="Arial" pitchFamily="34" charset="0"/>
              <a:buChar char="•"/>
            </a:pPr>
            <a:r>
              <a:rPr lang="en-US" sz="1200" dirty="0" smtClean="0">
                <a:latin typeface="Times New Roman" pitchFamily="18" charset="0"/>
                <a:cs typeface="Times New Roman" pitchFamily="18" charset="0"/>
              </a:rPr>
              <a:t>. This research will also help parents will improve through creating enough physical space at home that will enhance a child to grow and providing materials that children can use to play. </a:t>
            </a:r>
          </a:p>
          <a:p>
            <a:pPr marL="285750" indent="-285750" algn="l">
              <a:buFont typeface="Arial" pitchFamily="34" charset="0"/>
              <a:buChar char="•"/>
            </a:pPr>
            <a:r>
              <a:rPr lang="en-US" sz="1200" dirty="0" smtClean="0">
                <a:latin typeface="Times New Roman" pitchFamily="18" charset="0"/>
                <a:cs typeface="Times New Roman" pitchFamily="18" charset="0"/>
              </a:rPr>
              <a:t>Through this research, directors will employ only qualified staff that are aware of creating quality environments for their children. </a:t>
            </a:r>
          </a:p>
          <a:p>
            <a:pPr marL="285750" indent="-285750" algn="l">
              <a:buFont typeface="Arial" pitchFamily="34" charset="0"/>
              <a:buChar char="•"/>
            </a:pP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8</a:t>
            </a:fld>
            <a:endParaRPr lang="en-US"/>
          </a:p>
        </p:txBody>
      </p:sp>
    </p:spTree>
    <p:extLst>
      <p:ext uri="{BB962C8B-B14F-4D97-AF65-F5344CB8AC3E}">
        <p14:creationId xmlns:p14="http://schemas.microsoft.com/office/powerpoint/2010/main" val="4202439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smtClean="0">
                <a:latin typeface="Times New Roman" pitchFamily="18" charset="0"/>
                <a:cs typeface="Times New Roman" pitchFamily="18" charset="0"/>
              </a:rPr>
              <a:t>In conclusion, creating positive environments for children is associated with many advantages as compared to the disadvantages.</a:t>
            </a:r>
          </a:p>
          <a:p>
            <a:pPr algn="l"/>
            <a:r>
              <a:rPr lang="en-US" sz="1200" dirty="0" smtClean="0">
                <a:latin typeface="Times New Roman" pitchFamily="18" charset="0"/>
                <a:cs typeface="Times New Roman" pitchFamily="18" charset="0"/>
              </a:rPr>
              <a:t>It is the right of every child to enjoy quality environments as these will help develop emotionally, physically, and psychologically.</a:t>
            </a:r>
          </a:p>
          <a:p>
            <a:pPr algn="l"/>
            <a:r>
              <a:rPr lang="en-US" sz="1200" dirty="0" smtClean="0">
                <a:latin typeface="Times New Roman" pitchFamily="18" charset="0"/>
                <a:cs typeface="Times New Roman" pitchFamily="18" charset="0"/>
              </a:rPr>
              <a:t>This research was done to determine what quality environment for school-age is and deciding on ways that can improve the quality environment for the school age. </a:t>
            </a:r>
          </a:p>
          <a:p>
            <a:pPr algn="l"/>
            <a:r>
              <a:rPr lang="en-US" sz="1200" dirty="0" smtClean="0">
                <a:latin typeface="Times New Roman" pitchFamily="18" charset="0"/>
                <a:cs typeface="Times New Roman" pitchFamily="18" charset="0"/>
              </a:rPr>
              <a:t>The research established that a good environment has helped children to learn.</a:t>
            </a:r>
          </a:p>
          <a:p>
            <a:pPr algn="l"/>
            <a:r>
              <a:rPr lang="en-US" sz="1200" dirty="0" smtClean="0">
                <a:latin typeface="Times New Roman" pitchFamily="18" charset="0"/>
                <a:cs typeface="Times New Roman" pitchFamily="18" charset="0"/>
              </a:rPr>
              <a:t> It is, therefore, the responsibility of parents, caregivers, and educators to provide children with quality environments</a:t>
            </a:r>
          </a:p>
          <a:p>
            <a:endParaRPr lang="en-US" dirty="0"/>
          </a:p>
        </p:txBody>
      </p:sp>
      <p:sp>
        <p:nvSpPr>
          <p:cNvPr id="4" name="Slide Number Placeholder 3"/>
          <p:cNvSpPr>
            <a:spLocks noGrp="1"/>
          </p:cNvSpPr>
          <p:nvPr>
            <p:ph type="sldNum" sz="quarter" idx="10"/>
          </p:nvPr>
        </p:nvSpPr>
        <p:spPr/>
        <p:txBody>
          <a:bodyPr/>
          <a:lstStyle/>
          <a:p>
            <a:fld id="{4EF2FB85-8D97-4572-B1FC-CD68526257F8}" type="slidenum">
              <a:rPr lang="en-US" smtClean="0"/>
              <a:t>9</a:t>
            </a:fld>
            <a:endParaRPr lang="en-US"/>
          </a:p>
        </p:txBody>
      </p:sp>
    </p:spTree>
    <p:extLst>
      <p:ext uri="{BB962C8B-B14F-4D97-AF65-F5344CB8AC3E}">
        <p14:creationId xmlns:p14="http://schemas.microsoft.com/office/powerpoint/2010/main" val="2447679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31FDA77-1186-4FA7-9D64-0FB55861C7EA}" type="datetimeFigureOut">
              <a:rPr lang="en-US" smtClean="0"/>
              <a:t>11/24/2019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DA55373-6EBA-4766-B0A7-4DEADEE7C786}"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1FDA77-1186-4FA7-9D64-0FB55861C7EA}" type="datetimeFigureOut">
              <a:rPr lang="en-US" smtClean="0"/>
              <a:t>11/24/2019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31FDA77-1186-4FA7-9D64-0FB55861C7EA}" type="datetimeFigureOut">
              <a:rPr lang="en-US" smtClean="0"/>
              <a:t>11/24/2019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DA55373-6EBA-4766-B0A7-4DEADEE7C786}"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31FDA77-1186-4FA7-9D64-0FB55861C7EA}" type="datetimeFigureOut">
              <a:rPr lang="en-US" smtClean="0"/>
              <a:t>11/24/2019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31FDA77-1186-4FA7-9D64-0FB55861C7EA}" type="datetimeFigureOut">
              <a:rPr lang="en-US" smtClean="0"/>
              <a:t>11/24/2019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31FDA77-1186-4FA7-9D64-0FB55861C7EA}" type="datetimeFigureOut">
              <a:rPr lang="en-US" smtClean="0"/>
              <a:t>11/24/2019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1FDA77-1186-4FA7-9D64-0FB55861C7EA}" type="datetimeFigureOut">
              <a:rPr lang="en-US" smtClean="0"/>
              <a:t>11/24/2019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31FDA77-1186-4FA7-9D64-0FB55861C7EA}" type="datetimeFigureOut">
              <a:rPr lang="en-US" smtClean="0"/>
              <a:t>11/24/2019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31FDA77-1186-4FA7-9D64-0FB55861C7EA}" type="datetimeFigureOut">
              <a:rPr lang="en-US" smtClean="0"/>
              <a:t>11/24/2019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1FDA77-1186-4FA7-9D64-0FB55861C7EA}" type="datetimeFigureOut">
              <a:rPr lang="en-US" smtClean="0"/>
              <a:t>11/24/2019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1FDA77-1186-4FA7-9D64-0FB55861C7EA}" type="datetimeFigureOut">
              <a:rPr lang="en-US" smtClean="0"/>
              <a:t>11/24/2019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A55373-6EBA-4766-B0A7-4DEADEE7C78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31FDA77-1186-4FA7-9D64-0FB55861C7EA}" type="datetimeFigureOut">
              <a:rPr lang="en-US" smtClean="0"/>
              <a:t>11/24/2019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DA55373-6EBA-4766-B0A7-4DEADEE7C786}"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Quality School-Agee Environments</a:t>
            </a:r>
            <a:br>
              <a:rPr lang="en-US" dirty="0" smtClean="0"/>
            </a:b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Name </a:t>
            </a:r>
          </a:p>
          <a:p>
            <a:r>
              <a:rPr lang="en-US" dirty="0" smtClean="0"/>
              <a:t>Institutional Affiliation </a:t>
            </a:r>
          </a:p>
          <a:p>
            <a:r>
              <a:rPr lang="en-US" dirty="0" smtClean="0"/>
              <a:t> Course </a:t>
            </a:r>
          </a:p>
          <a:p>
            <a:r>
              <a:rPr lang="en-US" dirty="0" smtClean="0"/>
              <a:t>Date </a:t>
            </a:r>
          </a:p>
          <a:p>
            <a:endParaRPr lang="en-US" dirty="0"/>
          </a:p>
        </p:txBody>
      </p:sp>
    </p:spTree>
    <p:extLst>
      <p:ext uri="{BB962C8B-B14F-4D97-AF65-F5344CB8AC3E}">
        <p14:creationId xmlns:p14="http://schemas.microsoft.com/office/powerpoint/2010/main" val="2024259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Introduction </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7620000" cy="4709160"/>
          </a:xfrm>
        </p:spPr>
        <p:txBody>
          <a:bodyPr>
            <a:normAutofit/>
          </a:bodyPr>
          <a:lstStyle/>
          <a:p>
            <a:r>
              <a:rPr lang="en-US" sz="1600" dirty="0">
                <a:latin typeface="Times New Roman" pitchFamily="18" charset="0"/>
                <a:cs typeface="Times New Roman" pitchFamily="18" charset="0"/>
              </a:rPr>
              <a:t>School-age is the age through which children prepare to start attending school.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School-age </a:t>
            </a:r>
            <a:r>
              <a:rPr lang="en-US" sz="1600" dirty="0">
                <a:latin typeface="Times New Roman" pitchFamily="18" charset="0"/>
                <a:cs typeface="Times New Roman" pitchFamily="18" charset="0"/>
              </a:rPr>
              <a:t>children deserve quality environments that enhance their development</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School-age environments are defined as environments that contain context and spaces in which children learn and grow</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Watching school-age children grow and develop is the most important period in a child's </a:t>
            </a:r>
            <a:r>
              <a:rPr lang="en-US" sz="1600" dirty="0" smtClean="0">
                <a:latin typeface="Times New Roman" pitchFamily="18" charset="0"/>
                <a:cs typeface="Times New Roman" pitchFamily="18" charset="0"/>
              </a:rPr>
              <a:t>life</a:t>
            </a:r>
            <a:endParaRPr lang="en-US" sz="1600" dirty="0">
              <a:latin typeface="Times New Roman" pitchFamily="18" charset="0"/>
              <a:cs typeface="Times New Roman" pitchFamily="18" charset="0"/>
            </a:endParaRPr>
          </a:p>
          <a:p>
            <a:r>
              <a:rPr lang="en-US" sz="1600" dirty="0"/>
              <a:t> Good environments include classrooms, dining rooms, playgrounds, spaces for caregiving, and an outdoor </a:t>
            </a:r>
            <a:r>
              <a:rPr lang="en-US" sz="1600" dirty="0" smtClean="0"/>
              <a:t>environment</a:t>
            </a:r>
          </a:p>
          <a:p>
            <a:r>
              <a:rPr lang="en-US" sz="1600" dirty="0"/>
              <a:t>To create good environments for our children, various aspects should be considered. Parents, educators, and school directors play a big role in ensuring that a child's environment provides the best, and it is of good standards</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554252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467600" cy="765175"/>
          </a:xfrm>
        </p:spPr>
        <p:txBody>
          <a:bodyPr>
            <a:normAutofit/>
          </a:bodyPr>
          <a:lstStyle/>
          <a:p>
            <a:r>
              <a:rPr lang="en-US" sz="2400" b="1" dirty="0">
                <a:latin typeface="Times New Roman" pitchFamily="18" charset="0"/>
                <a:cs typeface="Times New Roman" pitchFamily="18" charset="0"/>
              </a:rPr>
              <a:t>Literature Review</a:t>
            </a: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a:xfrm>
            <a:off x="1295400" y="2971800"/>
            <a:ext cx="6629400" cy="3886200"/>
          </a:xfrm>
        </p:spPr>
        <p:txBody>
          <a:bodyPr>
            <a:noAutofit/>
          </a:bodyPr>
          <a:lstStyle/>
          <a:p>
            <a:pPr marL="514350" indent="-514350" algn="l">
              <a:buFont typeface="Wingdings" pitchFamily="2" charset="2"/>
              <a:buChar char="v"/>
            </a:pPr>
            <a:r>
              <a:rPr lang="en-US" sz="1600" dirty="0">
                <a:latin typeface="Times New Roman" pitchFamily="18" charset="0"/>
                <a:cs typeface="Times New Roman" pitchFamily="18" charset="0"/>
              </a:rPr>
              <a:t>School-age environments are comprised of various components. These include a physical environment, temporal environment, and social environment (“IRIS | Early Childhood Environments,” </a:t>
            </a:r>
            <a:r>
              <a:rPr lang="en-US" sz="1600" dirty="0" err="1">
                <a:latin typeface="Times New Roman" pitchFamily="18" charset="0"/>
                <a:cs typeface="Times New Roman" pitchFamily="18" charset="0"/>
              </a:rPr>
              <a:t>n.d.</a:t>
            </a:r>
            <a:r>
              <a:rPr lang="en-US" sz="1600" dirty="0">
                <a:latin typeface="Times New Roman" pitchFamily="18" charset="0"/>
                <a:cs typeface="Times New Roman" pitchFamily="18" charset="0"/>
              </a:rPr>
              <a:t>). </a:t>
            </a:r>
            <a:endParaRPr lang="en-US" sz="1600" dirty="0" smtClean="0">
              <a:latin typeface="Times New Roman" pitchFamily="18" charset="0"/>
              <a:cs typeface="Times New Roman" pitchFamily="18" charset="0"/>
            </a:endParaRPr>
          </a:p>
          <a:p>
            <a:pPr marL="514350" indent="-514350" algn="l">
              <a:buFont typeface="Wingdings" pitchFamily="2" charset="2"/>
              <a:buChar char="v"/>
            </a:pPr>
            <a:r>
              <a:rPr lang="en-US" sz="1600" dirty="0" smtClean="0">
                <a:latin typeface="Times New Roman" pitchFamily="18" charset="0"/>
                <a:cs typeface="Times New Roman" pitchFamily="18" charset="0"/>
              </a:rPr>
              <a:t>A </a:t>
            </a:r>
            <a:r>
              <a:rPr lang="en-US" sz="1600" dirty="0">
                <a:latin typeface="Times New Roman" pitchFamily="18" charset="0"/>
                <a:cs typeface="Times New Roman" pitchFamily="18" charset="0"/>
              </a:rPr>
              <a:t>physical environment is comprised of the design of the environment and its components, such as materials, furniture, decorations, and physical space</a:t>
            </a:r>
            <a:r>
              <a:rPr lang="en-US" sz="1600" dirty="0" smtClean="0">
                <a:latin typeface="Times New Roman" pitchFamily="18" charset="0"/>
                <a:cs typeface="Times New Roman" pitchFamily="18" charset="0"/>
              </a:rPr>
              <a:t>.</a:t>
            </a:r>
          </a:p>
          <a:p>
            <a:pPr marL="514350" indent="-514350" algn="l">
              <a:buFont typeface="Wingdings" pitchFamily="2" charset="2"/>
              <a:buChar char="v"/>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A temporal environment is composed of activities that are carried out during the day, such as sleep, learn and play while a social environment comprises of the social interactions between the teacher, children themselves, and the family members (“IRIS | Early Childhood Environments,” </a:t>
            </a:r>
            <a:r>
              <a:rPr lang="en-US" sz="1600" dirty="0" err="1">
                <a:latin typeface="Times New Roman" pitchFamily="18" charset="0"/>
                <a:cs typeface="Times New Roman" pitchFamily="18" charset="0"/>
              </a:rPr>
              <a:t>n.d</a:t>
            </a:r>
            <a:r>
              <a:rPr lang="en-US" sz="1600" dirty="0" err="1"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a:t>
            </a:r>
          </a:p>
          <a:p>
            <a:pPr marL="514350" indent="-514350" algn="l">
              <a:buFont typeface="Wingdings" pitchFamily="2" charset="2"/>
              <a:buChar char="v"/>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A good environment for the school-age ensures that the three components are incorporated.</a:t>
            </a:r>
          </a:p>
        </p:txBody>
      </p:sp>
    </p:spTree>
    <p:extLst>
      <p:ext uri="{BB962C8B-B14F-4D97-AF65-F5344CB8AC3E}">
        <p14:creationId xmlns:p14="http://schemas.microsoft.com/office/powerpoint/2010/main" val="1689025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467600" cy="761999"/>
          </a:xfrm>
        </p:spPr>
        <p:txBody>
          <a:bodyPr>
            <a:normAutofit/>
          </a:bodyPr>
          <a:lstStyle/>
          <a:p>
            <a:r>
              <a:rPr lang="en-US" sz="1600" b="1" dirty="0">
                <a:latin typeface="Times New Roman" pitchFamily="18" charset="0"/>
                <a:cs typeface="Times New Roman" pitchFamily="18" charset="0"/>
              </a:rPr>
              <a:t>Challenges to Quality Environments for the School-Aged</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133600"/>
            <a:ext cx="6400800" cy="3505200"/>
          </a:xfrm>
        </p:spPr>
        <p:txBody>
          <a:bodyPr>
            <a:normAutofit/>
          </a:bodyPr>
          <a:lstStyle/>
          <a:p>
            <a:pPr marL="457200" indent="-457200" algn="l">
              <a:buFont typeface="Wingdings" pitchFamily="2" charset="2"/>
              <a:buChar char="q"/>
            </a:pPr>
            <a:r>
              <a:rPr lang="en-US" sz="1800" dirty="0">
                <a:latin typeface="Times New Roman" pitchFamily="18" charset="0"/>
                <a:cs typeface="Times New Roman" pitchFamily="18" charset="0"/>
              </a:rPr>
              <a:t>The provision of quality environments for the school-aged is still a challenge for most </a:t>
            </a:r>
            <a:r>
              <a:rPr lang="en-US" sz="1800" dirty="0" smtClean="0">
                <a:latin typeface="Times New Roman" pitchFamily="18" charset="0"/>
                <a:cs typeface="Times New Roman" pitchFamily="18" charset="0"/>
              </a:rPr>
              <a:t>people.</a:t>
            </a:r>
          </a:p>
          <a:p>
            <a:pPr marL="457200" indent="-457200" algn="l">
              <a:buFont typeface="Wingdings" pitchFamily="2" charset="2"/>
              <a:buChar char="q"/>
            </a:pPr>
            <a:r>
              <a:rPr lang="en-US" sz="1800" dirty="0" smtClean="0">
                <a:latin typeface="Times New Roman" pitchFamily="18" charset="0"/>
                <a:cs typeface="Times New Roman" pitchFamily="18" charset="0"/>
              </a:rPr>
              <a:t>Parents</a:t>
            </a:r>
            <a:r>
              <a:rPr lang="en-US" sz="1800" dirty="0">
                <a:latin typeface="Times New Roman" pitchFamily="18" charset="0"/>
                <a:cs typeface="Times New Roman" pitchFamily="18" charset="0"/>
              </a:rPr>
              <a:t>, educators, and school directors play the biggest role in providing quality environments for their children. </a:t>
            </a:r>
            <a:endParaRPr lang="en-US" sz="1800" dirty="0" smtClean="0">
              <a:latin typeface="Times New Roman" pitchFamily="18" charset="0"/>
              <a:cs typeface="Times New Roman" pitchFamily="18" charset="0"/>
            </a:endParaRPr>
          </a:p>
          <a:p>
            <a:pPr marL="457200" indent="-457200" algn="l">
              <a:buFont typeface="Wingdings" pitchFamily="2" charset="2"/>
              <a:buChar char="q"/>
            </a:pPr>
            <a:r>
              <a:rPr lang="en-US" sz="1800" dirty="0" smtClean="0">
                <a:latin typeface="Times New Roman" pitchFamily="18" charset="0"/>
                <a:cs typeface="Times New Roman" pitchFamily="18" charset="0"/>
              </a:rPr>
              <a:t>There </a:t>
            </a:r>
            <a:r>
              <a:rPr lang="en-US" sz="1800" dirty="0">
                <a:latin typeface="Times New Roman" pitchFamily="18" charset="0"/>
                <a:cs typeface="Times New Roman" pitchFamily="18" charset="0"/>
              </a:rPr>
              <a:t>various challenges that exist to the provision of quality environments for school-aged </a:t>
            </a:r>
            <a:r>
              <a:rPr lang="en-US" sz="1800" dirty="0" smtClean="0">
                <a:latin typeface="Times New Roman" pitchFamily="18" charset="0"/>
                <a:cs typeface="Times New Roman" pitchFamily="18" charset="0"/>
              </a:rPr>
              <a:t>children.</a:t>
            </a:r>
          </a:p>
          <a:p>
            <a:pPr marL="457200" indent="-457200" algn="l">
              <a:buFont typeface="Wingdings" pitchFamily="2" charset="2"/>
              <a:buChar char="q"/>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first challenge to quality environments for school-aged children is the size of the classrooms</a:t>
            </a:r>
            <a:r>
              <a:rPr lang="en-US" sz="1800" dirty="0" smtClean="0">
                <a:latin typeface="Times New Roman" pitchFamily="18" charset="0"/>
                <a:cs typeface="Times New Roman" pitchFamily="18" charset="0"/>
              </a:rPr>
              <a:t>.</a:t>
            </a:r>
          </a:p>
          <a:p>
            <a:pPr marL="457200" indent="-457200" algn="l">
              <a:buFont typeface="Wingdings" pitchFamily="2" charset="2"/>
              <a:buChar char="q"/>
            </a:pP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In most cases, most classes are usually overcrowded, and space is generally limited to cater to each Childs' space needs.</a:t>
            </a:r>
          </a:p>
          <a:p>
            <a:pPr marL="457200" indent="-457200" algn="l">
              <a:buFont typeface="Wingdings" pitchFamily="2" charset="2"/>
              <a:buChar char="q"/>
            </a:pPr>
            <a:endParaRPr lang="en-US" dirty="0"/>
          </a:p>
        </p:txBody>
      </p:sp>
    </p:spTree>
    <p:extLst>
      <p:ext uri="{BB962C8B-B14F-4D97-AF65-F5344CB8AC3E}">
        <p14:creationId xmlns:p14="http://schemas.microsoft.com/office/powerpoint/2010/main" val="164425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1600" b="1" dirty="0">
                <a:latin typeface="Times New Roman" pitchFamily="18" charset="0"/>
                <a:cs typeface="Times New Roman" pitchFamily="18" charset="0"/>
              </a:rPr>
              <a:t>Environmental Factors That Meet the Needs of School-Age Children</a:t>
            </a:r>
            <a:r>
              <a:rPr lang="en-US" sz="1600" dirty="0">
                <a:latin typeface="Times New Roman" pitchFamily="18" charset="0"/>
                <a:cs typeface="Times New Roman" pitchFamily="18" charset="0"/>
              </a:rPr>
              <a:t/>
            </a:r>
            <a:br>
              <a:rPr lang="en-US" sz="1600" dirty="0">
                <a:latin typeface="Times New Roman" pitchFamily="18" charset="0"/>
                <a:cs typeface="Times New Roman" pitchFamily="18" charset="0"/>
              </a:rPr>
            </a:br>
            <a:endParaRPr lang="en-US" sz="16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219200"/>
            <a:ext cx="7696200" cy="4983163"/>
          </a:xfrm>
        </p:spPr>
        <p:txBody>
          <a:bodyPr>
            <a:normAutofit/>
          </a:bodyPr>
          <a:lstStyle/>
          <a:p>
            <a:r>
              <a:rPr lang="en-US" sz="1600" dirty="0"/>
              <a:t>Environmental factors are features that are external to a person. </a:t>
            </a:r>
            <a:endParaRPr lang="en-US" sz="1600" dirty="0" smtClean="0"/>
          </a:p>
          <a:p>
            <a:r>
              <a:rPr lang="en-US" sz="1600" dirty="0" smtClean="0"/>
              <a:t>Various </a:t>
            </a:r>
            <a:r>
              <a:rPr lang="en-US" sz="1600" dirty="0"/>
              <a:t>environmental factors affect school-age children. During the early stages of development, children require caregivers, and they are, therefore, the immediate environment for the children. </a:t>
            </a:r>
            <a:endParaRPr lang="en-US" sz="1600" dirty="0" smtClean="0"/>
          </a:p>
          <a:p>
            <a:r>
              <a:rPr lang="en-US" sz="1600" dirty="0" smtClean="0"/>
              <a:t>The </a:t>
            </a:r>
            <a:r>
              <a:rPr lang="en-US" sz="1600" dirty="0"/>
              <a:t>second environmental factor that can meet the needs of school-age children is the type of housing in which children live, both at school and home</a:t>
            </a:r>
            <a:r>
              <a:rPr lang="en-US" sz="1600" dirty="0" smtClean="0"/>
              <a:t>.</a:t>
            </a:r>
          </a:p>
          <a:p>
            <a:r>
              <a:rPr lang="en-US" sz="1600" dirty="0" smtClean="0"/>
              <a:t> </a:t>
            </a:r>
            <a:r>
              <a:rPr lang="en-US" sz="1600" dirty="0"/>
              <a:t>Children will develop well where there is enough space to play and interact with other objects</a:t>
            </a:r>
            <a:r>
              <a:rPr lang="en-US" sz="1600" dirty="0" smtClean="0"/>
              <a:t>.</a:t>
            </a:r>
          </a:p>
          <a:p>
            <a:r>
              <a:rPr lang="en-US" sz="1600" dirty="0" smtClean="0"/>
              <a:t> </a:t>
            </a:r>
            <a:r>
              <a:rPr lang="en-US" sz="1600" dirty="0"/>
              <a:t>Both classrooms and homes should not be overcrowded. Indoor environments should be free from contaminations, such as air pollution.  </a:t>
            </a:r>
            <a:endParaRPr lang="en-US" sz="1600" dirty="0" smtClean="0"/>
          </a:p>
          <a:p>
            <a:r>
              <a:rPr lang="en-US" sz="1600" dirty="0" smtClean="0"/>
              <a:t>Thirdly</a:t>
            </a:r>
            <a:r>
              <a:rPr lang="en-US" sz="1600" dirty="0"/>
              <a:t>, a parent's income is an important environmental factor that plays a vital role in the provision of a quality environment for the children. </a:t>
            </a:r>
            <a:endParaRPr lang="en-US" sz="1600" dirty="0" smtClean="0"/>
          </a:p>
          <a:p>
            <a:r>
              <a:rPr lang="en-US" sz="1600" dirty="0" smtClean="0"/>
              <a:t>The </a:t>
            </a:r>
            <a:r>
              <a:rPr lang="en-US" sz="1600" dirty="0"/>
              <a:t>income of the parent relates to their employment (Magnuson &amp; Schindler, 2019). </a:t>
            </a:r>
          </a:p>
        </p:txBody>
      </p:sp>
    </p:spTree>
    <p:extLst>
      <p:ext uri="{BB962C8B-B14F-4D97-AF65-F5344CB8AC3E}">
        <p14:creationId xmlns:p14="http://schemas.microsoft.com/office/powerpoint/2010/main" val="2110268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000" b="1" dirty="0">
                <a:latin typeface="Times New Roman" pitchFamily="18" charset="0"/>
                <a:cs typeface="Times New Roman" pitchFamily="18" charset="0"/>
              </a:rPr>
              <a:t> Comparison of Educators’ Views with Information from the Lit Review</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762000" y="990600"/>
            <a:ext cx="7391400" cy="5059363"/>
          </a:xfrm>
        </p:spPr>
        <p:txBody>
          <a:bodyPr>
            <a:normAutofit/>
          </a:bodyPr>
          <a:lstStyle/>
          <a:p>
            <a:r>
              <a:rPr lang="en-US" sz="1600" dirty="0">
                <a:latin typeface="Times New Roman" pitchFamily="18" charset="0"/>
                <a:cs typeface="Times New Roman" pitchFamily="18" charset="0"/>
              </a:rPr>
              <a:t>Views from the educators and those of the literature review are similar. There are no differences noted in the views of the educators and literature review.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Educators </a:t>
            </a:r>
            <a:r>
              <a:rPr lang="en-US" sz="1600" dirty="0">
                <a:latin typeface="Times New Roman" pitchFamily="18" charset="0"/>
                <a:cs typeface="Times New Roman" pitchFamily="18" charset="0"/>
              </a:rPr>
              <a:t>agree with the literature review that the environment is of great importance to the development of children</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A good environment contributes positively to physical, emotional, psychological, and cognitive development.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Secondly</a:t>
            </a:r>
            <a:r>
              <a:rPr lang="en-US" sz="1600" dirty="0">
                <a:latin typeface="Times New Roman" pitchFamily="18" charset="0"/>
                <a:cs typeface="Times New Roman" pitchFamily="18" charset="0"/>
              </a:rPr>
              <a:t>, educators agree with the literature review that it is not the only classroom that leads to a positive environment but the association of other factors such as outdoor environment, educators themselves, and materials for play.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Thirdly</a:t>
            </a:r>
            <a:r>
              <a:rPr lang="en-US" sz="1600" dirty="0">
                <a:latin typeface="Times New Roman" pitchFamily="18" charset="0"/>
                <a:cs typeface="Times New Roman" pitchFamily="18" charset="0"/>
              </a:rPr>
              <a:t>, educators agree with the literature review that it is the collaboration of the parents, caregivers, and educators that will lead to the creation of quality environments. Educators concur with the literature review that increasing the educator-child ratio will help improve the outcomes of quality environments for the school age. </a:t>
            </a: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275910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2000" b="1" dirty="0">
                <a:latin typeface="Times New Roman" pitchFamily="18" charset="0"/>
                <a:cs typeface="Times New Roman" pitchFamily="18" charset="0"/>
              </a:rPr>
              <a:t> Supports/Changes Might Result in Improved Quality</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5287963"/>
          </a:xfrm>
        </p:spPr>
        <p:txBody>
          <a:bodyPr>
            <a:normAutofit/>
          </a:bodyPr>
          <a:lstStyle/>
          <a:p>
            <a:r>
              <a:rPr lang="en-US" sz="1600" dirty="0">
                <a:latin typeface="Times New Roman" pitchFamily="18" charset="0"/>
                <a:cs typeface="Times New Roman" pitchFamily="18" charset="0"/>
              </a:rPr>
              <a:t>Despite the challenges that hinder the provision of quality environments, there is a vast of supports and changes that can be made to improve the quality of environments for the school-age children.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First</a:t>
            </a:r>
            <a:r>
              <a:rPr lang="en-US" sz="1600" dirty="0">
                <a:latin typeface="Times New Roman" pitchFamily="18" charset="0"/>
                <a:cs typeface="Times New Roman" pitchFamily="18" charset="0"/>
              </a:rPr>
              <a:t>, the childcare directors should ensure that their facilities have enough space to cater for the needs of the children (Workman &amp; </a:t>
            </a:r>
            <a:r>
              <a:rPr lang="en-US" sz="1600" dirty="0" err="1">
                <a:latin typeface="Times New Roman" pitchFamily="18" charset="0"/>
                <a:cs typeface="Times New Roman" pitchFamily="18" charset="0"/>
              </a:rPr>
              <a:t>Ullrich</a:t>
            </a:r>
            <a:r>
              <a:rPr lang="en-US" sz="1600" dirty="0">
                <a:latin typeface="Times New Roman" pitchFamily="18" charset="0"/>
                <a:cs typeface="Times New Roman" pitchFamily="18" charset="0"/>
              </a:rPr>
              <a:t>, 2017</a:t>
            </a:r>
            <a:r>
              <a:rPr lang="en-US" sz="1600" dirty="0" smtClean="0">
                <a:latin typeface="Times New Roman" pitchFamily="18" charset="0"/>
                <a:cs typeface="Times New Roman" pitchFamily="18" charset="0"/>
              </a:rPr>
              <a:t>).</a:t>
            </a:r>
          </a:p>
          <a:p>
            <a:r>
              <a:rPr lang="en-US" sz="1600" dirty="0" smtClean="0">
                <a:latin typeface="Times New Roman" pitchFamily="18" charset="0"/>
                <a:cs typeface="Times New Roman" pitchFamily="18" charset="0"/>
              </a:rPr>
              <a:t>Secondly</a:t>
            </a:r>
            <a:r>
              <a:rPr lang="en-US" sz="1600" dirty="0">
                <a:latin typeface="Times New Roman" pitchFamily="18" charset="0"/>
                <a:cs typeface="Times New Roman" pitchFamily="18" charset="0"/>
              </a:rPr>
              <a:t>, the childcare facilities directors need to ensure that the educators hired have enough teaching practice experience (Workman &amp; </a:t>
            </a:r>
            <a:r>
              <a:rPr lang="en-US" sz="1600" dirty="0" err="1">
                <a:latin typeface="Times New Roman" pitchFamily="18" charset="0"/>
                <a:cs typeface="Times New Roman" pitchFamily="18" charset="0"/>
              </a:rPr>
              <a:t>Ullrich</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2017</a:t>
            </a:r>
            <a:endParaRPr lang="en-US" sz="1600" dirty="0">
              <a:latin typeface="Times New Roman" pitchFamily="18" charset="0"/>
              <a:cs typeface="Times New Roman" pitchFamily="18" charset="0"/>
            </a:endParaRPr>
          </a:p>
          <a:p>
            <a:r>
              <a:rPr lang="en-US" sz="1600" dirty="0">
                <a:latin typeface="Times New Roman" pitchFamily="18" charset="0"/>
                <a:cs typeface="Times New Roman" pitchFamily="18" charset="0"/>
              </a:rPr>
              <a:t>Thirdly, there should be a regular inspection by licensing bodies to ensure that childcare facilities are providing the best environments for the children (Houston, </a:t>
            </a:r>
            <a:r>
              <a:rPr lang="en-US" sz="1600" dirty="0" err="1">
                <a:latin typeface="Times New Roman" pitchFamily="18" charset="0"/>
                <a:cs typeface="Times New Roman" pitchFamily="18" charset="0"/>
              </a:rPr>
              <a:t>Ong</a:t>
            </a:r>
            <a:r>
              <a:rPr lang="en-US" sz="1600" dirty="0">
                <a:latin typeface="Times New Roman" pitchFamily="18" charset="0"/>
                <a:cs typeface="Times New Roman" pitchFamily="18" charset="0"/>
              </a:rPr>
              <a:t>, Wu, &amp; </a:t>
            </a:r>
            <a:r>
              <a:rPr lang="en-US" sz="1600" dirty="0" err="1">
                <a:latin typeface="Times New Roman" pitchFamily="18" charset="0"/>
                <a:cs typeface="Times New Roman" pitchFamily="18" charset="0"/>
              </a:rPr>
              <a:t>Winer</a:t>
            </a:r>
            <a:r>
              <a:rPr lang="en-US" sz="1600" dirty="0">
                <a:latin typeface="Times New Roman" pitchFamily="18" charset="0"/>
                <a:cs typeface="Times New Roman" pitchFamily="18" charset="0"/>
              </a:rPr>
              <a:t>, 2006). </a:t>
            </a:r>
            <a:endParaRPr lang="en-US"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Lastly</a:t>
            </a:r>
            <a:r>
              <a:rPr lang="en-US" sz="1600" dirty="0">
                <a:latin typeface="Times New Roman" pitchFamily="18" charset="0"/>
                <a:cs typeface="Times New Roman" pitchFamily="18" charset="0"/>
              </a:rPr>
              <a:t>, parents have a responsibility for ensuring improved quality environments for their </a:t>
            </a:r>
            <a:r>
              <a:rPr lang="en-US" sz="1600" dirty="0" smtClean="0">
                <a:latin typeface="Times New Roman" pitchFamily="18" charset="0"/>
                <a:cs typeface="Times New Roman" pitchFamily="18" charset="0"/>
              </a:rPr>
              <a:t>children.</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24245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772400" cy="765175"/>
          </a:xfrm>
        </p:spPr>
        <p:txBody>
          <a:bodyPr>
            <a:normAutofit/>
          </a:bodyPr>
          <a:lstStyle/>
          <a:p>
            <a:r>
              <a:rPr lang="en-US" sz="1800" b="1" dirty="0">
                <a:latin typeface="Times New Roman" pitchFamily="18" charset="0"/>
                <a:cs typeface="Times New Roman" pitchFamily="18" charset="0"/>
              </a:rPr>
              <a:t> Justification </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
        <p:nvSpPr>
          <p:cNvPr id="3" name="Subtitle 2"/>
          <p:cNvSpPr>
            <a:spLocks noGrp="1"/>
          </p:cNvSpPr>
          <p:nvPr>
            <p:ph type="subTitle" idx="1"/>
          </p:nvPr>
        </p:nvSpPr>
        <p:spPr>
          <a:xfrm>
            <a:off x="914400" y="1676400"/>
            <a:ext cx="6400800" cy="4876800"/>
          </a:xfrm>
        </p:spPr>
        <p:txBody>
          <a:bodyPr>
            <a:noAutofit/>
          </a:bodyPr>
          <a:lstStyle/>
          <a:p>
            <a:pPr marL="285750" indent="-285750" algn="l">
              <a:buFont typeface="Arial" pitchFamily="34" charset="0"/>
              <a:buChar char="•"/>
            </a:pPr>
            <a:r>
              <a:rPr lang="en-US" sz="1600" dirty="0">
                <a:latin typeface="Times New Roman" pitchFamily="18" charset="0"/>
                <a:cs typeface="Times New Roman" pitchFamily="18" charset="0"/>
              </a:rPr>
              <a:t>The research aimed to establish the role of quality environments for school-age children. </a:t>
            </a:r>
            <a:endParaRPr lang="en-US" sz="1600" dirty="0" smtClean="0">
              <a:latin typeface="Times New Roman" pitchFamily="18" charset="0"/>
              <a:cs typeface="Times New Roman" pitchFamily="18" charset="0"/>
            </a:endParaRPr>
          </a:p>
          <a:p>
            <a:pPr marL="285750" indent="-285750" algn="l">
              <a:buFont typeface="Arial" pitchFamily="34" charset="0"/>
              <a:buChar char="•"/>
            </a:pPr>
            <a:r>
              <a:rPr lang="en-US" sz="1600" dirty="0" smtClean="0">
                <a:latin typeface="Times New Roman" pitchFamily="18" charset="0"/>
                <a:cs typeface="Times New Roman" pitchFamily="18" charset="0"/>
              </a:rPr>
              <a:t>Various </a:t>
            </a:r>
            <a:r>
              <a:rPr lang="en-US" sz="1600" dirty="0">
                <a:latin typeface="Times New Roman" pitchFamily="18" charset="0"/>
                <a:cs typeface="Times New Roman" pitchFamily="18" charset="0"/>
              </a:rPr>
              <a:t>changes that might result in improved quality environments have been discussed. These changes will improve people's perception of providing children with the best environments</a:t>
            </a:r>
            <a:r>
              <a:rPr lang="en-US" sz="1600" dirty="0" smtClean="0">
                <a:latin typeface="Times New Roman" pitchFamily="18" charset="0"/>
                <a:cs typeface="Times New Roman" pitchFamily="18" charset="0"/>
              </a:rPr>
              <a:t>.</a:t>
            </a:r>
          </a:p>
          <a:p>
            <a:pPr marL="285750" indent="-285750" algn="l">
              <a:buFont typeface="Arial" pitchFamily="34" charset="0"/>
              <a:buChar char="•"/>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Inspection of environments for the school-age will help school directors to improve on licensed </a:t>
            </a:r>
            <a:r>
              <a:rPr lang="en-US" sz="1600" dirty="0" smtClean="0">
                <a:latin typeface="Times New Roman" pitchFamily="18" charset="0"/>
                <a:cs typeface="Times New Roman" pitchFamily="18" charset="0"/>
              </a:rPr>
              <a:t>capacities</a:t>
            </a:r>
          </a:p>
          <a:p>
            <a:pPr marL="285750" indent="-285750" algn="l">
              <a:buFont typeface="Arial" pitchFamily="34" charset="0"/>
              <a:buChar char="•"/>
            </a:pP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This research will also help parents will improve through creating enough physical space at home that will enhance a child to grow and providing materials that children can use to play. </a:t>
            </a:r>
            <a:endParaRPr lang="en-US" sz="1600" dirty="0" smtClean="0">
              <a:latin typeface="Times New Roman" pitchFamily="18" charset="0"/>
              <a:cs typeface="Times New Roman" pitchFamily="18" charset="0"/>
            </a:endParaRPr>
          </a:p>
          <a:p>
            <a:pPr marL="285750" indent="-285750" algn="l">
              <a:buFont typeface="Arial" pitchFamily="34" charset="0"/>
              <a:buChar char="•"/>
            </a:pPr>
            <a:r>
              <a:rPr lang="en-US" sz="1600" dirty="0" smtClean="0">
                <a:latin typeface="Times New Roman" pitchFamily="18" charset="0"/>
                <a:cs typeface="Times New Roman" pitchFamily="18" charset="0"/>
              </a:rPr>
              <a:t>Through </a:t>
            </a:r>
            <a:r>
              <a:rPr lang="en-US" sz="1600" dirty="0">
                <a:latin typeface="Times New Roman" pitchFamily="18" charset="0"/>
                <a:cs typeface="Times New Roman" pitchFamily="18" charset="0"/>
              </a:rPr>
              <a:t>this research, directors will employ only qualified staff that are aware of creating quality environments for their children. </a:t>
            </a:r>
          </a:p>
          <a:p>
            <a:pPr marL="285750" indent="-285750" algn="l">
              <a:buFont typeface="Arial" pitchFamily="34" charset="0"/>
              <a:buChar char="•"/>
            </a:pP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213146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362201"/>
            <a:ext cx="6781800" cy="609600"/>
          </a:xfrm>
        </p:spPr>
        <p:txBody>
          <a:bodyPr>
            <a:normAutofit/>
          </a:bodyPr>
          <a:lstStyle/>
          <a:p>
            <a:r>
              <a:rPr lang="en-US" sz="1800" b="1" dirty="0">
                <a:latin typeface="Times New Roman" pitchFamily="18" charset="0"/>
                <a:cs typeface="Times New Roman" pitchFamily="18" charset="0"/>
              </a:rPr>
              <a:t>Conclusions </a:t>
            </a:r>
            <a:r>
              <a:rPr lang="en-US" sz="1800" dirty="0">
                <a:latin typeface="Times New Roman" pitchFamily="18" charset="0"/>
                <a:cs typeface="Times New Roman" pitchFamily="18" charset="0"/>
              </a:rPr>
              <a:t/>
            </a:r>
            <a:br>
              <a:rPr lang="en-US" sz="1800" dirty="0">
                <a:latin typeface="Times New Roman" pitchFamily="18" charset="0"/>
                <a:cs typeface="Times New Roman" pitchFamily="18" charset="0"/>
              </a:rPr>
            </a:br>
            <a:endParaRPr lang="en-US" sz="1800" dirty="0">
              <a:latin typeface="Times New Roman" pitchFamily="18" charset="0"/>
              <a:cs typeface="Times New Roman" pitchFamily="18" charset="0"/>
            </a:endParaRPr>
          </a:p>
        </p:txBody>
      </p:sp>
      <p:sp>
        <p:nvSpPr>
          <p:cNvPr id="3" name="Subtitle 2"/>
          <p:cNvSpPr>
            <a:spLocks noGrp="1"/>
          </p:cNvSpPr>
          <p:nvPr>
            <p:ph type="subTitle" idx="1"/>
          </p:nvPr>
        </p:nvSpPr>
        <p:spPr>
          <a:xfrm>
            <a:off x="1676400" y="3200400"/>
            <a:ext cx="6400800" cy="3048000"/>
          </a:xfrm>
        </p:spPr>
        <p:txBody>
          <a:bodyPr>
            <a:normAutofit/>
          </a:bodyPr>
          <a:lstStyle/>
          <a:p>
            <a:pPr algn="l"/>
            <a:r>
              <a:rPr lang="en-US" sz="1600" dirty="0">
                <a:latin typeface="Times New Roman" pitchFamily="18" charset="0"/>
                <a:cs typeface="Times New Roman" pitchFamily="18" charset="0"/>
              </a:rPr>
              <a:t>In conclusion, creating positive environments for children is associated with many advantages as compared to the </a:t>
            </a:r>
            <a:r>
              <a:rPr lang="en-US" sz="1600" dirty="0" smtClean="0">
                <a:latin typeface="Times New Roman" pitchFamily="18" charset="0"/>
                <a:cs typeface="Times New Roman" pitchFamily="18" charset="0"/>
              </a:rPr>
              <a:t>disadvantages.</a:t>
            </a:r>
          </a:p>
          <a:p>
            <a:pPr algn="l"/>
            <a:r>
              <a:rPr lang="en-US" sz="1600" dirty="0" smtClean="0">
                <a:latin typeface="Times New Roman" pitchFamily="18" charset="0"/>
                <a:cs typeface="Times New Roman" pitchFamily="18" charset="0"/>
              </a:rPr>
              <a:t>It </a:t>
            </a:r>
            <a:r>
              <a:rPr lang="en-US" sz="1600" dirty="0">
                <a:latin typeface="Times New Roman" pitchFamily="18" charset="0"/>
                <a:cs typeface="Times New Roman" pitchFamily="18" charset="0"/>
              </a:rPr>
              <a:t>is the right of every child to enjoy quality environments as these will help develop emotionally, physically, and </a:t>
            </a:r>
            <a:r>
              <a:rPr lang="en-US" sz="1600" dirty="0" smtClean="0">
                <a:latin typeface="Times New Roman" pitchFamily="18" charset="0"/>
                <a:cs typeface="Times New Roman" pitchFamily="18" charset="0"/>
              </a:rPr>
              <a:t>psychologically.</a:t>
            </a:r>
          </a:p>
          <a:p>
            <a:pPr algn="l"/>
            <a:r>
              <a:rPr lang="en-US" sz="1600" dirty="0" smtClean="0">
                <a:latin typeface="Times New Roman" pitchFamily="18" charset="0"/>
                <a:cs typeface="Times New Roman" pitchFamily="18" charset="0"/>
              </a:rPr>
              <a:t>This </a:t>
            </a:r>
            <a:r>
              <a:rPr lang="en-US" sz="1600" dirty="0">
                <a:latin typeface="Times New Roman" pitchFamily="18" charset="0"/>
                <a:cs typeface="Times New Roman" pitchFamily="18" charset="0"/>
              </a:rPr>
              <a:t>research was done to determine what quality environment for school-age is and deciding on ways that can improve the quality environment for the school age. </a:t>
            </a:r>
            <a:endParaRPr lang="en-US" sz="1600" dirty="0" smtClean="0">
              <a:latin typeface="Times New Roman" pitchFamily="18" charset="0"/>
              <a:cs typeface="Times New Roman" pitchFamily="18" charset="0"/>
            </a:endParaRPr>
          </a:p>
          <a:p>
            <a:pPr algn="l"/>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research established that a good environment has helped children to learn</a:t>
            </a:r>
            <a:r>
              <a:rPr lang="en-US" sz="1600" dirty="0" smtClean="0">
                <a:latin typeface="Times New Roman" pitchFamily="18" charset="0"/>
                <a:cs typeface="Times New Roman" pitchFamily="18" charset="0"/>
              </a:rPr>
              <a:t>.</a:t>
            </a:r>
          </a:p>
          <a:p>
            <a:pPr algn="l"/>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It is, therefore, the responsibility of parents, caregivers, and educators to provide children with quality environments</a:t>
            </a:r>
          </a:p>
        </p:txBody>
      </p:sp>
    </p:spTree>
    <p:extLst>
      <p:ext uri="{BB962C8B-B14F-4D97-AF65-F5344CB8AC3E}">
        <p14:creationId xmlns:p14="http://schemas.microsoft.com/office/powerpoint/2010/main" val="1980657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latin typeface="Times New Roman" pitchFamily="18" charset="0"/>
                <a:cs typeface="Times New Roman" pitchFamily="18" charset="0"/>
              </a:rPr>
              <a:t>References </a:t>
            </a:r>
            <a:r>
              <a:rPr lang="en-US" sz="2000" dirty="0">
                <a:latin typeface="Times New Roman" pitchFamily="18" charset="0"/>
                <a:cs typeface="Times New Roman" pitchFamily="18" charset="0"/>
              </a:rPr>
              <a:t/>
            </a: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a:xfrm>
            <a:off x="609600" y="1752600"/>
            <a:ext cx="7239000" cy="4525963"/>
          </a:xfrm>
        </p:spPr>
        <p:txBody>
          <a:bodyPr>
            <a:normAutofit fontScale="40000" lnSpcReduction="20000"/>
          </a:bodyPr>
          <a:lstStyle/>
          <a:p>
            <a:r>
              <a:rPr lang="en-US" dirty="0" err="1"/>
              <a:t>Acar</a:t>
            </a:r>
            <a:r>
              <a:rPr lang="en-US" dirty="0"/>
              <a:t>, H. (2014). Learning environments for children in outdoor spaces. </a:t>
            </a:r>
            <a:r>
              <a:rPr lang="en-US" i="1" dirty="0" err="1"/>
              <a:t>Procedia</a:t>
            </a:r>
            <a:r>
              <a:rPr lang="en-US" i="1" dirty="0"/>
              <a:t>-Social and Behavioral Sciences</a:t>
            </a:r>
            <a:r>
              <a:rPr lang="en-US" dirty="0"/>
              <a:t>, </a:t>
            </a:r>
            <a:r>
              <a:rPr lang="en-US" i="1" dirty="0"/>
              <a:t>141</a:t>
            </a:r>
            <a:r>
              <a:rPr lang="en-US" dirty="0"/>
              <a:t>, 846–853.</a:t>
            </a:r>
          </a:p>
          <a:p>
            <a:r>
              <a:rPr lang="en-US" dirty="0"/>
              <a:t>Davies, D., Jindal-</a:t>
            </a:r>
            <a:r>
              <a:rPr lang="en-US" dirty="0" err="1"/>
              <a:t>Snape</a:t>
            </a:r>
            <a:r>
              <a:rPr lang="en-US" dirty="0"/>
              <a:t>, D., Collier, C., </a:t>
            </a:r>
            <a:r>
              <a:rPr lang="en-US" dirty="0" err="1"/>
              <a:t>Digby</a:t>
            </a:r>
            <a:r>
              <a:rPr lang="en-US" dirty="0"/>
              <a:t>, R., Hay, P., &amp; Howe, A. (2013). Creative learning environments in education—A systematic literature review. </a:t>
            </a:r>
            <a:r>
              <a:rPr lang="en-US" i="1" dirty="0"/>
              <a:t>Thinking Skills and Creativity</a:t>
            </a:r>
            <a:r>
              <a:rPr lang="en-US" dirty="0"/>
              <a:t>, </a:t>
            </a:r>
            <a:r>
              <a:rPr lang="en-US" i="1" dirty="0"/>
              <a:t>8</a:t>
            </a:r>
            <a:r>
              <a:rPr lang="en-US" dirty="0"/>
              <a:t>, 80–91.</a:t>
            </a:r>
          </a:p>
          <a:p>
            <a:r>
              <a:rPr lang="en-US" dirty="0"/>
              <a:t>Ferguson, K. T., </a:t>
            </a:r>
            <a:r>
              <a:rPr lang="en-US" dirty="0" err="1"/>
              <a:t>Cassells</a:t>
            </a:r>
            <a:r>
              <a:rPr lang="en-US" dirty="0"/>
              <a:t>, R. C., </a:t>
            </a:r>
            <a:r>
              <a:rPr lang="en-US" dirty="0" err="1"/>
              <a:t>MacAllister</a:t>
            </a:r>
            <a:r>
              <a:rPr lang="en-US" dirty="0"/>
              <a:t>, J. W., &amp; Evans, G. W. (2013). The physical environment and child development: An international review. </a:t>
            </a:r>
            <a:r>
              <a:rPr lang="en-US" i="1" dirty="0"/>
              <a:t>International Journal of Psychology</a:t>
            </a:r>
            <a:r>
              <a:rPr lang="en-US" dirty="0"/>
              <a:t>, </a:t>
            </a:r>
            <a:r>
              <a:rPr lang="en-US" i="1" dirty="0"/>
              <a:t>48</a:t>
            </a:r>
            <a:r>
              <a:rPr lang="en-US" dirty="0"/>
              <a:t>(4), 437–468.</a:t>
            </a:r>
          </a:p>
          <a:p>
            <a:r>
              <a:rPr lang="en-US" dirty="0"/>
              <a:t>Houston, D., </a:t>
            </a:r>
            <a:r>
              <a:rPr lang="en-US" dirty="0" err="1"/>
              <a:t>Ong</a:t>
            </a:r>
            <a:r>
              <a:rPr lang="en-US" dirty="0"/>
              <a:t>, P., Wu, J., &amp; </a:t>
            </a:r>
            <a:r>
              <a:rPr lang="en-US" dirty="0" err="1"/>
              <a:t>Winer</a:t>
            </a:r>
            <a:r>
              <a:rPr lang="en-US" dirty="0"/>
              <a:t>, A. (2006). Proximity of licensed child care facilities to near-roadway vehicle pollution. </a:t>
            </a:r>
            <a:r>
              <a:rPr lang="en-US" i="1" dirty="0"/>
              <a:t>American Journal of Public Health</a:t>
            </a:r>
            <a:r>
              <a:rPr lang="en-US" dirty="0"/>
              <a:t>, </a:t>
            </a:r>
            <a:r>
              <a:rPr lang="en-US" i="1" dirty="0"/>
              <a:t>96</a:t>
            </a:r>
            <a:r>
              <a:rPr lang="en-US" dirty="0"/>
              <a:t>(9), 1611–1617.</a:t>
            </a:r>
          </a:p>
          <a:p>
            <a:r>
              <a:rPr lang="en-US" dirty="0"/>
              <a:t>IRIS | Early Childhood Environments: Designing Effective Classrooms. (</a:t>
            </a:r>
            <a:r>
              <a:rPr lang="en-US" dirty="0" err="1"/>
              <a:t>n.d.</a:t>
            </a:r>
            <a:r>
              <a:rPr lang="en-US" dirty="0"/>
              <a:t>). Retrieved November 24, 2019, from https://iris.peabody.vanderbilt.edu/module/env/</a:t>
            </a:r>
          </a:p>
          <a:p>
            <a:r>
              <a:rPr lang="en-US" dirty="0"/>
              <a:t>Magnuson, K., &amp; Schindler, H. (2019). Supporting Children’s Early Development by Building Caregivers’ Capacities and Skills: A Theoretical Approach Informed by New Neuroscience Research. </a:t>
            </a:r>
            <a:r>
              <a:rPr lang="en-US" i="1" dirty="0"/>
              <a:t>Journal of Family Theory &amp; Review</a:t>
            </a:r>
            <a:r>
              <a:rPr lang="en-US" dirty="0"/>
              <a:t>, </a:t>
            </a:r>
            <a:r>
              <a:rPr lang="en-US" i="1" dirty="0"/>
              <a:t>11</a:t>
            </a:r>
            <a:r>
              <a:rPr lang="en-US" dirty="0"/>
              <a:t>(1), 59–78.</a:t>
            </a:r>
          </a:p>
          <a:p>
            <a:r>
              <a:rPr lang="en-US" dirty="0"/>
              <a:t>Perlman, M., Fletcher, B., </a:t>
            </a:r>
            <a:r>
              <a:rPr lang="en-US" dirty="0" err="1"/>
              <a:t>Falenchuk</a:t>
            </a:r>
            <a:r>
              <a:rPr lang="en-US" dirty="0"/>
              <a:t>, O., </a:t>
            </a:r>
            <a:r>
              <a:rPr lang="en-US" dirty="0" err="1"/>
              <a:t>Brunsek</a:t>
            </a:r>
            <a:r>
              <a:rPr lang="en-US" dirty="0"/>
              <a:t>, A., McMullen, E., &amp; Shah, P. S. (2017). Child-Staff ratios in early childhood education and care settings and child outcomes: A systematic review and meta-analysis. </a:t>
            </a:r>
            <a:r>
              <a:rPr lang="en-US" i="1" dirty="0" err="1"/>
              <a:t>PloS</a:t>
            </a:r>
            <a:r>
              <a:rPr lang="en-US" i="1" dirty="0"/>
              <a:t> One</a:t>
            </a:r>
            <a:r>
              <a:rPr lang="en-US" dirty="0"/>
              <a:t>, </a:t>
            </a:r>
            <a:r>
              <a:rPr lang="en-US" i="1" dirty="0"/>
              <a:t>12</a:t>
            </a:r>
            <a:r>
              <a:rPr lang="en-US" dirty="0"/>
              <a:t>(1), e0170256.</a:t>
            </a:r>
          </a:p>
          <a:p>
            <a:r>
              <a:rPr lang="en-US" dirty="0" err="1"/>
              <a:t>Rathmann</a:t>
            </a:r>
            <a:r>
              <a:rPr lang="en-US" dirty="0"/>
              <a:t>, K., </a:t>
            </a:r>
            <a:r>
              <a:rPr lang="en-US" dirty="0" err="1"/>
              <a:t>Herke</a:t>
            </a:r>
            <a:r>
              <a:rPr lang="en-US" dirty="0"/>
              <a:t>, M. G., </a:t>
            </a:r>
            <a:r>
              <a:rPr lang="en-US" dirty="0" err="1"/>
              <a:t>Hurrelmann</a:t>
            </a:r>
            <a:r>
              <a:rPr lang="en-US" dirty="0"/>
              <a:t>, K., &amp; Richter, M. (2018). Perceived class climate and school-aged children’s life satisfaction: The role of the learning environment in classrooms. </a:t>
            </a:r>
            <a:r>
              <a:rPr lang="en-US" i="1" dirty="0" err="1"/>
              <a:t>PloS</a:t>
            </a:r>
            <a:r>
              <a:rPr lang="en-US" i="1" dirty="0"/>
              <a:t> One</a:t>
            </a:r>
            <a:r>
              <a:rPr lang="en-US" dirty="0"/>
              <a:t>, </a:t>
            </a:r>
            <a:r>
              <a:rPr lang="en-US" i="1" dirty="0"/>
              <a:t>13</a:t>
            </a:r>
            <a:r>
              <a:rPr lang="en-US" dirty="0"/>
              <a:t>(2), e0189335.</a:t>
            </a:r>
          </a:p>
          <a:p>
            <a:r>
              <a:rPr lang="en-US" dirty="0"/>
              <a:t>Robson, K. (2016). </a:t>
            </a:r>
            <a:r>
              <a:rPr lang="en-US" i="1" dirty="0"/>
              <a:t>Children’s views of the learning environment: A study exploring the </a:t>
            </a:r>
            <a:r>
              <a:rPr lang="en-US" i="1" dirty="0" err="1"/>
              <a:t>reggio</a:t>
            </a:r>
            <a:r>
              <a:rPr lang="en-US" i="1" dirty="0"/>
              <a:t> </a:t>
            </a:r>
            <a:r>
              <a:rPr lang="en-US" i="1" dirty="0" err="1"/>
              <a:t>emilia</a:t>
            </a:r>
            <a:r>
              <a:rPr lang="en-US" i="1" dirty="0"/>
              <a:t> principle of the environment as the third teacher</a:t>
            </a:r>
            <a:r>
              <a:rPr lang="en-US" dirty="0"/>
              <a:t>.</a:t>
            </a:r>
          </a:p>
          <a:p>
            <a:r>
              <a:rPr lang="en-US" dirty="0" err="1"/>
              <a:t>Sheffler</a:t>
            </a:r>
            <a:r>
              <a:rPr lang="en-US" dirty="0"/>
              <a:t>, J. L. (2009). Creating a warm and inclusive classroom environment: Planning for all children to feel welcome. </a:t>
            </a:r>
            <a:r>
              <a:rPr lang="en-US" i="1" dirty="0"/>
              <a:t>Electronic Journal for Inclusive Education</a:t>
            </a:r>
            <a:r>
              <a:rPr lang="en-US" dirty="0"/>
              <a:t>, </a:t>
            </a:r>
            <a:r>
              <a:rPr lang="en-US" i="1" dirty="0"/>
              <a:t>2</a:t>
            </a:r>
            <a:r>
              <a:rPr lang="en-US" dirty="0"/>
              <a:t>(4), 4.</a:t>
            </a:r>
          </a:p>
          <a:p>
            <a:r>
              <a:rPr lang="en-US" dirty="0"/>
              <a:t>Workman, S., &amp; </a:t>
            </a:r>
            <a:r>
              <a:rPr lang="en-US" dirty="0" err="1"/>
              <a:t>Ullrich</a:t>
            </a:r>
            <a:r>
              <a:rPr lang="en-US" dirty="0"/>
              <a:t>, R. (2017, February 13). Quality 101: Identifying the Core Components of a High-Quality Early Childhood Program. Retrieved November 24, 2019, from Center for American Progress website: https://www.americanprogress.org/issues/early-childhood/reports/2017/02/13/414939/quality-101-identifying-the-core-components-of-a-high-quality-early-childhood-program/</a:t>
            </a:r>
          </a:p>
          <a:p>
            <a:endParaRPr lang="en-US" dirty="0"/>
          </a:p>
        </p:txBody>
      </p:sp>
    </p:spTree>
    <p:extLst>
      <p:ext uri="{BB962C8B-B14F-4D97-AF65-F5344CB8AC3E}">
        <p14:creationId xmlns:p14="http://schemas.microsoft.com/office/powerpoint/2010/main" val="1709007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35</TotalTime>
  <Words>2434</Words>
  <Application>Microsoft Office PowerPoint</Application>
  <PresentationFormat>On-screen Show (4:3)</PresentationFormat>
  <Paragraphs>116</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Apex</vt:lpstr>
      <vt:lpstr>Quality School-Agee Environments </vt:lpstr>
      <vt:lpstr>Introduction </vt:lpstr>
      <vt:lpstr>Literature Review</vt:lpstr>
      <vt:lpstr>Challenges to Quality Environments for the School-Aged </vt:lpstr>
      <vt:lpstr>Environmental Factors That Meet the Needs of School-Age Children </vt:lpstr>
      <vt:lpstr> Comparison of Educators’ Views with Information from the Lit Review</vt:lpstr>
      <vt:lpstr> Supports/Changes Might Result in Improved Quality </vt:lpstr>
      <vt:lpstr> Justification  </vt:lpstr>
      <vt:lpstr>Conclusions  </vt:lpstr>
      <vt:lpstr>References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School-Agee Environments</dc:title>
  <dc:creator>ismail - [2010]</dc:creator>
  <cp:lastModifiedBy>ismail - [2010]</cp:lastModifiedBy>
  <cp:revision>8</cp:revision>
  <dcterms:created xsi:type="dcterms:W3CDTF">2019-11-24T16:35:15Z</dcterms:created>
  <dcterms:modified xsi:type="dcterms:W3CDTF">2019-11-24T17:11:08Z</dcterms:modified>
</cp:coreProperties>
</file>